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E6EE06-AE17-40BE-AD41-FB72AC09D018}">
  <a:tblStyle styleId="{16E6EE06-AE17-40BE-AD41-FB72AC09D0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2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c72018a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c72018a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c72018ab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c72018ab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72018abe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72018abe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c72018ab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c72018ab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3103c643e044ae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3103c643e044ae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c72018ab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c72018ab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c72018ab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c72018ab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562b246d7f1b4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562b246d7f1b4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c72018ab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c72018ab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3103c643e044ae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3103c643e044ae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addd6223ceb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addd6223cebe9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3103c643e044ae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3103c643e044ae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3103c643e044ae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3103c643e044ae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53103c643e044ae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53103c643e044ae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a8cc0ff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a8cc0ff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addd6223cebe9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addd6223cebe9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3103c643e044ae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3103c643e044ae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3103c643e044ae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3103c643e044ae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3103c643e044ae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3103c643e044ae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.wikipedia.org/wiki/Vanitas#/media/Datei:Pieter_Claesz_-_Vanitas_Still_Life_-_943_-_Mauritshuis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.wikipedia.org/wiki/Memento_mori#/media/Datei:IMG_Epitaph_Memento_Mori_Amrum_Nebel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.wikipedia.org/wiki/Carpe_diem#/media/Datei:D_Saara_Kirchturm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Hintergründe zu Lessings Nathan der Weise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Motive und Menschenbild der Voraufklärungszeit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675450" y="4711050"/>
            <a:ext cx="50673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solidFill>
                  <a:schemeClr val="dk2"/>
                </a:solidFill>
              </a:rPr>
              <a:t>Von King Luka</a:t>
            </a:r>
            <a:endParaRPr sz="1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„Menschliches Elende“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2189"/>
            <a:ext cx="5302550" cy="14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4572000" y="1294505"/>
            <a:ext cx="436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grundlegende pessimistische Haltung gegenüber dem Leben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“[Menschen als] Schawplatz aller Angst”(V.3)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“Ein bald [...] abgebrante Kertzen”(V.4)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Vergänglichkeit des Glücks im Leben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„Ein Baal des falschen Glücks“(V.2)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„Menschliches Elende“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1525"/>
            <a:ext cx="5209650" cy="10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4150700" y="1372725"/>
            <a:ext cx="4818900" cy="3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Flüchtigkeit des Lebens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“Diß Leben fleucht darvon wie ein Geschwätz vnd Scherzen”(V.5)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Leben fliegt wie ein Gespräch und Scherz weg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Metapher zeigt, das Leben kurzlebig und flüchtig 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Unausweichlichkeit des Todes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“TodtenBuch der grossen Sterbligkeit”(V.7)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Bild eines umfassenden Registers des Todes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Tod als kein individuelles Schicksal, sondern ein allgemeines Schicksal, dem jeder Mensch unterliegt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„Menschliches Elende“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3400"/>
            <a:ext cx="5361324" cy="8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4787275" y="1096875"/>
            <a:ext cx="4044900" cy="3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Leben wird als flüchtiger Traum dargestellt, der schnell verschwindet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“Gleich wie ein eitel Traum leicht auß der achthinfält/”(V.9)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Ruhm und Ehre sind ebenso vergänglich wie das Leben selbst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“So muß auch vnser Nahm/Lob/Ehr vnd Ruhm verschwinden” (V.11)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„Menschliches Elende“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5" y="2817828"/>
            <a:ext cx="5135799" cy="7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4013400" y="1172977"/>
            <a:ext cx="481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Alles was nach uns kommt, liegt dem gleichen Schicksal des Todes unter und endet im Grab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“Was nach vns kompt/wird auch der Todt ins Grab hinzihn/”(V.13)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Gedicht „Als die Venus…“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288" y="1017725"/>
            <a:ext cx="5575427" cy="39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„Als die Venus…“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167075" y="1152475"/>
            <a:ext cx="466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intime, sorglose Situation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“In dem Bade nackt und blos”(V.2)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Atmosphäre von Freude und Sinnlichkeit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Göttin der Liebe “Venus” und ihr Sohn Cupido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60" y="1538513"/>
            <a:ext cx="3862275" cy="206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„Als die Venus…“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4023569" y="1152475"/>
            <a:ext cx="452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fröhliche und humorvolle Atmosphäre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„Venus lacht aus vollem Munde Über ihren kleinen Sohn“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1" y="1948325"/>
            <a:ext cx="3736300" cy="18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„Als die Venus…“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4028700" y="1152475"/>
            <a:ext cx="480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Erotisch und spielerisch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"Unterdessen ließ sie spielen Seine Hand auf ihrer Brust”(V.19f.)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Cupido entdeckt die Schönheit von Venus und hat Lust weiter nachzufühlen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Neugier und entdeckung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→ Moment genießen, ohne sorgen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Carpe Diem Motiv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8" y="1679146"/>
            <a:ext cx="3723900" cy="217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Gedichte im Vergleich</a:t>
            </a:r>
            <a:endParaRPr/>
          </a:p>
        </p:txBody>
      </p:sp>
      <p:graphicFrame>
        <p:nvGraphicFramePr>
          <p:cNvPr id="174" name="Google Shape;174;p30"/>
          <p:cNvGraphicFramePr/>
          <p:nvPr/>
        </p:nvGraphicFramePr>
        <p:xfrm>
          <a:off x="952500" y="112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{16E6EE06-AE17-40BE-AD41-FB72AC09D018}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/>
                        <a:t>“Menschliches Elende”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/>
                        <a:t>“Als die Venus…”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375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pessimistische Haltung gegenüber dem Leben</a:t>
                      </a:r>
                      <a:endParaRPr sz="15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Flüchtigkeit des Lebens</a:t>
                      </a:r>
                      <a:endParaRPr sz="15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Unausweichlichkeit des Todes</a:t>
                      </a:r>
                      <a:endParaRPr sz="1500"/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alles was nach uns kommt, liegt dem gleichen Schicksal des Todes unter</a:t>
                      </a: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düstere Stimmung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intime, sorglose Situation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fröhliche und humorvolle Atmosphäre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spielerisch 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500"/>
                        <a:t>→ Moment genießen, ohne Sorgen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de" sz="1500"/>
                        <a:t>Schönheit und Freude des Lebens im Vordergrund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Bezug zu Nathan der Weise</a:t>
            </a:r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11700" y="101773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Voraufklärungszeit: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Hierarchie, feste gesellschaftliche Struktur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Denken und Handeln von Religion geprägt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Religiöse Konflikte —&gt; der Dreißigjährige Krieg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Nathan der Weise: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Toleranz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Gleichwertigkeit von Menschen unabhängig von ihre Herkunft und Religion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Inhaltsverzeichnis 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6311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026"/>
              <a:t>Voraufklärungszeit und Barock im Allgemeinen</a:t>
            </a:r>
            <a:endParaRPr sz="3026"/>
          </a:p>
          <a:p>
            <a:pPr marL="457200" lvl="0" indent="-36311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026"/>
              <a:t>Kurze Wiederholung der letzten Stunde</a:t>
            </a:r>
            <a:endParaRPr sz="3026"/>
          </a:p>
          <a:p>
            <a:pPr marL="914400" lvl="1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2626"/>
              <a:t>Motive</a:t>
            </a:r>
            <a:endParaRPr sz="2626"/>
          </a:p>
          <a:p>
            <a:pPr marL="1371600" lvl="2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 sz="2626"/>
              <a:t>Vanitas</a:t>
            </a:r>
            <a:endParaRPr sz="2626"/>
          </a:p>
          <a:p>
            <a:pPr marL="1371600" lvl="2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 sz="2626"/>
              <a:t>Memento Mori</a:t>
            </a:r>
            <a:endParaRPr sz="2626"/>
          </a:p>
          <a:p>
            <a:pPr marL="1371600" lvl="2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de" sz="2626"/>
              <a:t>Carpe Diem</a:t>
            </a:r>
            <a:endParaRPr sz="2626"/>
          </a:p>
          <a:p>
            <a:pPr marL="914400" lvl="1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2626"/>
              <a:t>Geschichtlicher Hintergrund/Entstehung</a:t>
            </a:r>
            <a:endParaRPr sz="2626"/>
          </a:p>
          <a:p>
            <a:pPr marL="914400" lvl="1" indent="-34533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 sz="2626"/>
              <a:t>Gegensätzliche Haltungen</a:t>
            </a:r>
            <a:endParaRPr sz="2626"/>
          </a:p>
          <a:p>
            <a:pPr marL="457200" lvl="0" indent="-36311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026"/>
              <a:t>Gedichte “Menschliches Elende” und “Als die Venus kam” im Vergleich</a:t>
            </a:r>
            <a:endParaRPr sz="3026"/>
          </a:p>
          <a:p>
            <a:pPr marL="457200" lvl="0" indent="-36311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 sz="3026"/>
              <a:t>Bezug zu Nathan der Weise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1777200" y="2285400"/>
            <a:ext cx="558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eure Aufmerksamkeit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Voraufklärungszeit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33824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" sz="2000"/>
              <a:t>Epoche vor der eigentlichen Aufklärungszeit → 17 Jhr.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" sz="2000"/>
              <a:t>geprägt von religiösen Konflikten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" sz="2000"/>
              <a:t>(paradoxe) wissenschaftliche Revolution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" sz="2000"/>
              <a:t>Entstehung der Barockkunst und Literatur (→ bis 1770, ab dann Aufklärungszeit)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" sz="2000"/>
              <a:t>viele wirtschaftliche und soziale Änderungen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Barock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414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künstlerische und kulturelle Epoche (bis ca. 1770)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Betonung der Pracht, Dramatik aber auch Vergänglichkeit und Leiden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oft wurden religiöse Themen dargestellt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bildet starken Kontrast zur rationalen Denkweise des 18 Jhr.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Drei Hauptmotive: Vanitas, Memento mori, Carpe Diem</a:t>
            </a: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Entstehung des Barocks und der Aufklärung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de"/>
              <a:t>Barock: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Nachwirkung der Reformation und des Konzils von Trient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politische Veränderungen → Absolutismus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Gesellschaftliche Unsicherheit (30-jährige Krieg)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Aufklärung: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wissenschaftlichen Revolution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philosophische Entwicklungen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Aufstieg des Bürgertums</a:t>
            </a:r>
            <a:endParaRPr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de"/>
              <a:t>Betonung der menschlichen Vernunft und Fähigkeit zur Erkenntnis als auch Selbstverbesserung</a:t>
            </a:r>
            <a:endParaRPr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de"/>
              <a:t>Kritik an traditionellen Autoritäten</a:t>
            </a:r>
            <a:endParaRPr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de"/>
              <a:t>Streben nach Freiheit, Gleichheit und Fortschritt basierend auf rationalen Prinzipien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Vanitas Motiv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3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Vergänglichkeit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Leben als bedeutungslose vorübergehende “Station des Menschen”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Mensch hat keine Gewalt über das Leben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das Leben ist vergänglich und vergeht so schnell wie Worte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Besitz der Menschen verschwindet nach dem Tod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Alle Menschen werden Sterben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Stillleben von Pieter Claesz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typisches Beispiel für niederländische Barockmalerei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Symbole wie Schädel, Kerzen, Uhren zu erkennen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Gegenstände erinnern den Betrachter daran, dass…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…alles im Leben vergänglich ist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…weltliche Freuden und Reichtum bedeutungslos sind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625" y="1925634"/>
            <a:ext cx="2659675" cy="18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6486623" y="3795704"/>
            <a:ext cx="2345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Stillleben von Pieter Claesz, 1630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766700" y="4822975"/>
            <a:ext cx="73773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/>
              <a:t>Bild: </a:t>
            </a:r>
            <a:r>
              <a:rPr lang="de" sz="1100" i="1" u="sng">
                <a:solidFill>
                  <a:schemeClr val="hlink"/>
                </a:solidFill>
                <a:hlinkClick r:id="rId4"/>
              </a:rPr>
              <a:t>https://de.wikipedia.org/wiki/Vanitas#/media/Datei:Pieter_Claesz_-_Vanitas_Still_Life_-_943_-_Mauritshuis.jpg</a:t>
            </a:r>
            <a:endParaRPr sz="11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Memento Mori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„Gedenke des Todes“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„Bedenke, dass du Sterben wirst / musst“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Erinnerung an die Vergänglichkeit des Lebens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Erinnerung an die Unausweichlichkeit des Lebens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Betrachter dazu zu bringen, das Leben bewusst zu leben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Sich auf spirituelle oder moralische Werte zu konzentrieren.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„Gestern mir, heute dir“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die heute vielleicht in einer privilegierten oder glücklichen Situation sind, sind eines Tages sterblich sind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Tod ist eine unvermeidliche Realität für alle Menschen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824" y="170279"/>
            <a:ext cx="2246799" cy="25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6919775" y="2741807"/>
            <a:ext cx="1986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Barockes Epitaph an einer Dorfkirche in Nebel aus dem Jahr 1650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019750" y="4776425"/>
            <a:ext cx="7321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 i="1">
                <a:solidFill>
                  <a:schemeClr val="dk1"/>
                </a:solidFill>
              </a:rPr>
              <a:t>Bild: </a:t>
            </a:r>
            <a:r>
              <a:rPr lang="de" sz="1100" i="1" u="sng">
                <a:solidFill>
                  <a:schemeClr val="hlink"/>
                </a:solidFill>
                <a:hlinkClick r:id="rId4"/>
              </a:rPr>
              <a:t>https://de.wikipedia.org/wiki/Memento_mori#/media/Datei:IMG_Epitaph_Memento_Mori_Amrum_Nebel.jpg</a:t>
            </a:r>
            <a:endParaRPr sz="11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Carpe Diem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528200"/>
            <a:ext cx="6225900" cy="24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Gegensatz zu Memento mori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„Nutze den Tag“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Fokus auf das Leben zu genießen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Bedürfnis das hier und jetzt zu nutzen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Schätzung des gegenwärtigen Moments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Chancen ergreifen, anstatt auf eine ungewisse Zukunft warten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609" y="189606"/>
            <a:ext cx="139447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6668399" y="3606000"/>
            <a:ext cx="206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Kirchturm mit Inschrift „Nütze die Zeit“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3668100" y="4823100"/>
            <a:ext cx="5357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i="1">
                <a:solidFill>
                  <a:schemeClr val="dk1"/>
                </a:solidFill>
              </a:rPr>
              <a:t>Bild: </a:t>
            </a:r>
            <a:r>
              <a:rPr lang="de" sz="1100" i="1" u="sng">
                <a:solidFill>
                  <a:schemeClr val="hlink"/>
                </a:solidFill>
                <a:hlinkClick r:id="rId4"/>
              </a:rPr>
              <a:t>https://de.wikipedia.org/wiki/Carpe_diem#/media/Datei:D_Saara_Kirchturm.jpg</a:t>
            </a:r>
            <a:endParaRPr sz="11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Gedicht „Menschliches Elende“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523" y="1017725"/>
            <a:ext cx="508696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Bildschirmpräsentation (16:9)</PresentationFormat>
  <Paragraphs>145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Hintergründe zu Lessings Nathan der Weise</vt:lpstr>
      <vt:lpstr>Inhaltsverzeichnis </vt:lpstr>
      <vt:lpstr>Voraufklärungszeit</vt:lpstr>
      <vt:lpstr>Barock </vt:lpstr>
      <vt:lpstr>Entstehung des Barocks und der Aufklärung</vt:lpstr>
      <vt:lpstr>Vanitas Motiv</vt:lpstr>
      <vt:lpstr>Memento Mori</vt:lpstr>
      <vt:lpstr>Carpe Diem</vt:lpstr>
      <vt:lpstr>Gedicht „Menschliches Elende“</vt:lpstr>
      <vt:lpstr>„Menschliches Elende“ </vt:lpstr>
      <vt:lpstr>„Menschliches Elende“ </vt:lpstr>
      <vt:lpstr>„Menschliches Elende“ </vt:lpstr>
      <vt:lpstr>„Menschliches Elende“ </vt:lpstr>
      <vt:lpstr>Gedicht „Als die Venus…“</vt:lpstr>
      <vt:lpstr>„Als die Venus…“ </vt:lpstr>
      <vt:lpstr>„Als die Venus…“ </vt:lpstr>
      <vt:lpstr>„Als die Venus…“ </vt:lpstr>
      <vt:lpstr>Gedichte im Vergleich</vt:lpstr>
      <vt:lpstr>Bezug zu Nathan der Weise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1</cp:revision>
  <dcterms:modified xsi:type="dcterms:W3CDTF">2025-01-29T20:52:44Z</dcterms:modified>
</cp:coreProperties>
</file>